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6" r:id="rId4"/>
    <p:sldId id="268" r:id="rId5"/>
    <p:sldId id="267" r:id="rId6"/>
    <p:sldId id="261" r:id="rId7"/>
    <p:sldId id="269" r:id="rId8"/>
    <p:sldId id="263" r:id="rId9"/>
    <p:sldId id="270" r:id="rId10"/>
    <p:sldId id="262"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AD3"/>
    <a:srgbClr val="076D8B"/>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3"/>
    <p:restoredTop sz="95868"/>
  </p:normalViewPr>
  <p:slideViewPr>
    <p:cSldViewPr>
      <p:cViewPr varScale="1">
        <p:scale>
          <a:sx n="161" d="100"/>
          <a:sy n="161" d="100"/>
        </p:scale>
        <p:origin x="352"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t>8/15/23</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altLang="zh-CN" sz="1200" b="0" i="0" kern="1200" dirty="0">
                <a:solidFill>
                  <a:schemeClr val="tx1"/>
                </a:solidFill>
                <a:effectLst/>
                <a:latin typeface="+mn-lt"/>
                <a:ea typeface="+mn-ea"/>
                <a:cs typeface="+mn-cs"/>
              </a:rPr>
              <a:t> </a:t>
            </a:r>
            <a:endParaRPr kumimoji="1" lang="zh-CN" altLang="en-US" dirty="0"/>
          </a:p>
        </p:txBody>
      </p:sp>
      <p:sp>
        <p:nvSpPr>
          <p:cNvPr id="4" name="灯片编号占位符 3"/>
          <p:cNvSpPr>
            <a:spLocks noGrp="1"/>
          </p:cNvSpPr>
          <p:nvPr>
            <p:ph type="sldNum" sz="quarter" idx="5"/>
          </p:nvPr>
        </p:nvSpPr>
        <p:spPr/>
        <p:txBody>
          <a:bodyPr/>
          <a:lstStyle/>
          <a:p>
            <a:fld id="{1275E200-7A63-4A7C-BE0B-EE602D2E29CE}" type="slidenum">
              <a:rPr lang="" smtClean="0"/>
              <a:t>2</a:t>
            </a:fld>
            <a:endParaRPr lang=""/>
          </a:p>
        </p:txBody>
      </p:sp>
    </p:spTree>
    <p:extLst>
      <p:ext uri="{BB962C8B-B14F-4D97-AF65-F5344CB8AC3E}">
        <p14:creationId xmlns:p14="http://schemas.microsoft.com/office/powerpoint/2010/main" val="256808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275E200-7A63-4A7C-BE0B-EE602D2E29CE}" type="slidenum">
              <a:rPr lang="" smtClean="0"/>
              <a:t>6</a:t>
            </a:fld>
            <a:endParaRPr lang=""/>
          </a:p>
        </p:txBody>
      </p:sp>
    </p:spTree>
    <p:extLst>
      <p:ext uri="{BB962C8B-B14F-4D97-AF65-F5344CB8AC3E}">
        <p14:creationId xmlns:p14="http://schemas.microsoft.com/office/powerpoint/2010/main" val="399399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275E200-7A63-4A7C-BE0B-EE602D2E29CE}" type="slidenum">
              <a:rPr lang="" smtClean="0"/>
              <a:t>7</a:t>
            </a:fld>
            <a:endParaRPr lang=""/>
          </a:p>
        </p:txBody>
      </p:sp>
    </p:spTree>
    <p:extLst>
      <p:ext uri="{BB962C8B-B14F-4D97-AF65-F5344CB8AC3E}">
        <p14:creationId xmlns:p14="http://schemas.microsoft.com/office/powerpoint/2010/main" val="362326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endParaRPr lang="en"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275E200-7A63-4A7C-BE0B-EE602D2E29CE}" type="slidenum">
              <a:rPr lang="" smtClean="0"/>
              <a:t>8</a:t>
            </a:fld>
            <a:endParaRPr lang=""/>
          </a:p>
        </p:txBody>
      </p:sp>
    </p:spTree>
    <p:extLst>
      <p:ext uri="{BB962C8B-B14F-4D97-AF65-F5344CB8AC3E}">
        <p14:creationId xmlns:p14="http://schemas.microsoft.com/office/powerpoint/2010/main" val="375411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endParaRPr lang="en"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1275E200-7A63-4A7C-BE0B-EE602D2E29CE}" type="slidenum">
              <a:rPr lang="" smtClean="0"/>
              <a:t>9</a:t>
            </a:fld>
            <a:endParaRPr lang=""/>
          </a:p>
        </p:txBody>
      </p:sp>
    </p:spTree>
    <p:extLst>
      <p:ext uri="{BB962C8B-B14F-4D97-AF65-F5344CB8AC3E}">
        <p14:creationId xmlns:p14="http://schemas.microsoft.com/office/powerpoint/2010/main" val="314036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474" y="1885950"/>
            <a:ext cx="4602126" cy="1200150"/>
          </a:xfrm>
        </p:spPr>
        <p:txBody>
          <a:bodyPr>
            <a:normAutofit/>
          </a:bodyPr>
          <a:lstStyle/>
          <a:p>
            <a:pPr algn="l">
              <a:spcBef>
                <a:spcPts val="0"/>
              </a:spcBef>
            </a:pPr>
            <a:r>
              <a:rPr lang="en-US" sz="2200" b="1" dirty="0">
                <a:solidFill>
                  <a:srgbClr val="2BAAD3"/>
                </a:solidFill>
                <a:latin typeface="Cambria" pitchFamily="18" charset="0"/>
              </a:rPr>
              <a:t>AI and the Integrity of Scholarly Publishing</a:t>
            </a:r>
          </a:p>
        </p:txBody>
      </p:sp>
      <p:sp>
        <p:nvSpPr>
          <p:cNvPr id="6" name="Subtitle 2"/>
          <p:cNvSpPr txBox="1">
            <a:spLocks/>
          </p:cNvSpPr>
          <p:nvPr/>
        </p:nvSpPr>
        <p:spPr>
          <a:xfrm>
            <a:off x="198474" y="34099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zh-CN" sz="2000" b="1" i="0" u="none" strike="noStrike" kern="1200" cap="none" spc="0" normalizeH="0" baseline="0" noProof="0" dirty="0" err="1">
                <a:ln>
                  <a:noFill/>
                </a:ln>
                <a:solidFill>
                  <a:srgbClr val="2BAAD3"/>
                </a:solidFill>
                <a:effectLst/>
                <a:uLnTx/>
                <a:uFillTx/>
                <a:latin typeface="Cambria" pitchFamily="18" charset="0"/>
                <a:ea typeface="+mn-ea"/>
                <a:cs typeface="+mn-cs"/>
              </a:rPr>
              <a:t>Jiayi</a:t>
            </a:r>
            <a:r>
              <a:rPr kumimoji="0" lang="zh-CN" altLang="en-US" sz="2000" b="1" i="0" u="none" strike="noStrike" kern="1200" cap="none" spc="0" normalizeH="0" baseline="0" noProof="0" dirty="0">
                <a:ln>
                  <a:noFill/>
                </a:ln>
                <a:solidFill>
                  <a:srgbClr val="2BAAD3"/>
                </a:solidFill>
                <a:effectLst/>
                <a:uLnTx/>
                <a:uFillTx/>
                <a:latin typeface="Cambria" pitchFamily="18" charset="0"/>
                <a:ea typeface="+mn-ea"/>
                <a:cs typeface="+mn-cs"/>
              </a:rPr>
              <a:t> </a:t>
            </a:r>
            <a:r>
              <a:rPr kumimoji="0" lang="en-US" altLang="zh-CN" sz="2000" b="1" i="0" u="none" strike="noStrike" kern="1200" cap="none" spc="0" normalizeH="0" baseline="0" noProof="0" dirty="0">
                <a:ln>
                  <a:noFill/>
                </a:ln>
                <a:solidFill>
                  <a:srgbClr val="2BAAD3"/>
                </a:solidFill>
                <a:effectLst/>
                <a:uLnTx/>
                <a:uFillTx/>
                <a:latin typeface="Cambria" pitchFamily="18" charset="0"/>
                <a:ea typeface="+mn-ea"/>
                <a:cs typeface="+mn-cs"/>
              </a:rPr>
              <a:t>Xu</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7" name="Subtitle 2"/>
          <p:cNvSpPr txBox="1">
            <a:spLocks/>
          </p:cNvSpPr>
          <p:nvPr/>
        </p:nvSpPr>
        <p:spPr>
          <a:xfrm>
            <a:off x="198474" y="3790950"/>
            <a:ext cx="5440326" cy="628650"/>
          </a:xfrm>
          <a:prstGeom prst="rect">
            <a:avLst/>
          </a:prstGeom>
        </p:spPr>
        <p:txBody>
          <a:bodyPr vert="horz" lIns="91440" tIns="45720" rIns="91440" bIns="45720" rtlCol="0">
            <a:noAutofit/>
          </a:bodyPr>
          <a:lstStyle/>
          <a:p>
            <a:pPr lvl="0"/>
            <a:r>
              <a:rPr lang="en-US" altLang="zh-CN" sz="1500" dirty="0">
                <a:latin typeface="Cambria" pitchFamily="18" charset="0"/>
              </a:rPr>
              <a:t>Managing</a:t>
            </a:r>
            <a:r>
              <a:rPr lang="zh-CN" altLang="en-US" sz="1500" dirty="0">
                <a:latin typeface="Cambria" pitchFamily="18" charset="0"/>
              </a:rPr>
              <a:t> </a:t>
            </a:r>
            <a:r>
              <a:rPr lang="en-US" altLang="zh-CN" sz="1500" dirty="0">
                <a:latin typeface="Cambria" pitchFamily="18" charset="0"/>
              </a:rPr>
              <a:t>Editor,</a:t>
            </a:r>
            <a:r>
              <a:rPr lang="zh-CN" altLang="en-US" sz="1500" dirty="0">
                <a:latin typeface="Cambria" pitchFamily="18" charset="0"/>
              </a:rPr>
              <a:t> </a:t>
            </a:r>
            <a:r>
              <a:rPr lang="en-US" altLang="zh-CN" sz="1500" i="1" dirty="0">
                <a:latin typeface="Cambria" pitchFamily="18" charset="0"/>
              </a:rPr>
              <a:t>CAAI</a:t>
            </a:r>
            <a:r>
              <a:rPr lang="zh-CN" altLang="en-US" sz="1500" i="1" dirty="0">
                <a:latin typeface="Cambria" pitchFamily="18" charset="0"/>
              </a:rPr>
              <a:t> </a:t>
            </a:r>
            <a:r>
              <a:rPr lang="en-US" altLang="zh-CN" sz="1500" i="1" dirty="0">
                <a:latin typeface="Cambria" pitchFamily="18" charset="0"/>
              </a:rPr>
              <a:t>Transactions</a:t>
            </a:r>
            <a:r>
              <a:rPr lang="zh-CN" altLang="en-US" sz="1500" i="1" dirty="0">
                <a:latin typeface="Cambria" pitchFamily="18" charset="0"/>
              </a:rPr>
              <a:t> </a:t>
            </a:r>
            <a:r>
              <a:rPr lang="en-US" altLang="zh-CN" sz="1500" i="1" dirty="0">
                <a:latin typeface="Cambria" pitchFamily="18" charset="0"/>
              </a:rPr>
              <a:t>on</a:t>
            </a:r>
            <a:r>
              <a:rPr lang="zh-CN" altLang="en-US" sz="1500" i="1" dirty="0">
                <a:latin typeface="Cambria" pitchFamily="18" charset="0"/>
              </a:rPr>
              <a:t> </a:t>
            </a:r>
            <a:r>
              <a:rPr lang="en-US" altLang="zh-CN" sz="1500" i="1" dirty="0">
                <a:latin typeface="Cambria" pitchFamily="18" charset="0"/>
              </a:rPr>
              <a:t>Intelligence</a:t>
            </a:r>
            <a:r>
              <a:rPr lang="zh-CN" altLang="en-US" sz="1500" i="1" dirty="0">
                <a:latin typeface="Cambria" pitchFamily="18" charset="0"/>
              </a:rPr>
              <a:t> </a:t>
            </a:r>
            <a:r>
              <a:rPr lang="en-US" altLang="zh-CN" sz="1500" i="1" dirty="0">
                <a:latin typeface="Cambria" pitchFamily="18" charset="0"/>
              </a:rPr>
              <a:t>Technology</a:t>
            </a:r>
          </a:p>
          <a:p>
            <a:pPr lvl="0"/>
            <a:r>
              <a:rPr lang="en-US" altLang="zh-CN" sz="1500" dirty="0">
                <a:latin typeface="Cambria" pitchFamily="18" charset="0"/>
              </a:rPr>
              <a:t>Chongqing</a:t>
            </a:r>
            <a:r>
              <a:rPr lang="zh-CN" altLang="en-US" sz="1500" dirty="0">
                <a:latin typeface="Cambria" pitchFamily="18" charset="0"/>
              </a:rPr>
              <a:t> </a:t>
            </a:r>
            <a:r>
              <a:rPr lang="en-US" altLang="zh-CN" sz="1500" dirty="0">
                <a:latin typeface="Cambria" pitchFamily="18" charset="0"/>
              </a:rPr>
              <a:t>University</a:t>
            </a:r>
            <a:r>
              <a:rPr lang="zh-CN" altLang="en-US" sz="1500" dirty="0">
                <a:latin typeface="Cambria" pitchFamily="18" charset="0"/>
              </a:rPr>
              <a:t> </a:t>
            </a:r>
            <a:r>
              <a:rPr lang="en-US" altLang="zh-CN" sz="1500" dirty="0">
                <a:latin typeface="Cambria" pitchFamily="18" charset="0"/>
              </a:rPr>
              <a:t>of</a:t>
            </a:r>
            <a:r>
              <a:rPr lang="zh-CN" altLang="en-US" sz="1500" dirty="0">
                <a:latin typeface="Cambria" pitchFamily="18" charset="0"/>
              </a:rPr>
              <a:t> </a:t>
            </a:r>
            <a:r>
              <a:rPr lang="en-US" altLang="zh-CN" sz="1500" dirty="0">
                <a:latin typeface="Cambria" pitchFamily="18" charset="0"/>
              </a:rPr>
              <a:t>Technology,</a:t>
            </a:r>
            <a:r>
              <a:rPr lang="zh-CN" altLang="en-US" sz="1500" dirty="0">
                <a:latin typeface="Cambria" pitchFamily="18" charset="0"/>
              </a:rPr>
              <a:t> </a:t>
            </a:r>
            <a:r>
              <a:rPr lang="en-US" altLang="zh-CN" sz="1500" dirty="0">
                <a:latin typeface="Cambria" pitchFamily="18" charset="0"/>
              </a:rPr>
              <a:t>China</a:t>
            </a: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4018893" y="631278"/>
            <a:ext cx="2514600" cy="533400"/>
          </a:xfrm>
          <a:prstGeom prst="rect">
            <a:avLst/>
          </a:prstGeom>
        </p:spPr>
        <p:txBody>
          <a:bodyPr vert="horz" lIns="91440" tIns="45720" rIns="91440" bIns="45720" rtlCol="0">
            <a:normAutofit/>
          </a:bodyPr>
          <a:lstStyle/>
          <a:p>
            <a:pPr marL="342900" lvl="0" indent="-342900"/>
            <a:r>
              <a:rPr lang="en-US" altLang="zh-CN" sz="2000" b="1" dirty="0">
                <a:solidFill>
                  <a:srgbClr val="2BAAD3"/>
                </a:solidFill>
                <a:latin typeface="Cambria" pitchFamily="18" charset="0"/>
              </a:rPr>
              <a:t>Thanks!</a:t>
            </a:r>
            <a:endParaRPr lang="en-US" sz="2000" b="1" dirty="0">
              <a:solidFill>
                <a:srgbClr val="2BAAD3"/>
              </a:solidFill>
              <a:latin typeface="Cambria" pitchFamily="18" charset="0"/>
            </a:endParaRPr>
          </a:p>
        </p:txBody>
      </p:sp>
      <p:sp>
        <p:nvSpPr>
          <p:cNvPr id="6" name="Subtitle 2"/>
          <p:cNvSpPr txBox="1">
            <a:spLocks/>
          </p:cNvSpPr>
          <p:nvPr/>
        </p:nvSpPr>
        <p:spPr>
          <a:xfrm>
            <a:off x="3523593" y="1342697"/>
            <a:ext cx="2286000" cy="381000"/>
          </a:xfrm>
          <a:prstGeom prst="rect">
            <a:avLst/>
          </a:prstGeom>
        </p:spPr>
        <p:txBody>
          <a:bodyPr vert="horz" lIns="91440" tIns="45720" rIns="91440" bIns="45720" rtlCol="0">
            <a:normAutofit fontScale="85000" lnSpcReduction="10000"/>
          </a:bodyPr>
          <a:lstStyle/>
          <a:p>
            <a:pPr marL="342900" lvl="0" indent="-342900"/>
            <a:r>
              <a:rPr lang="en-US" altLang="zh-CN" sz="1600" dirty="0">
                <a:latin typeface="Cambria" pitchFamily="18" charset="0"/>
              </a:rPr>
              <a:t>E-mail:</a:t>
            </a:r>
            <a:r>
              <a:rPr lang="zh-CN" altLang="en-US" sz="1600" dirty="0">
                <a:latin typeface="Cambria" pitchFamily="18" charset="0"/>
              </a:rPr>
              <a:t> </a:t>
            </a:r>
            <a:r>
              <a:rPr lang="en-US" altLang="zh-CN" sz="1600" dirty="0">
                <a:latin typeface="Cambria" pitchFamily="18" charset="0"/>
              </a:rPr>
              <a:t>pollyxjy@126.com</a:t>
            </a:r>
            <a:endParaRPr lang="en-US" sz="1600" dirty="0">
              <a:solidFill>
                <a:schemeClr val="bg1">
                  <a:lumMod val="75000"/>
                </a:schemeClr>
              </a:solidFill>
              <a:latin typeface="Cambria" pitchFamily="18" charset="0"/>
            </a:endParaRPr>
          </a:p>
          <a:p>
            <a:pPr marL="342900" lvl="0" indent="-342900"/>
            <a:endParaRPr lang="en-US" sz="2500" b="1" dirty="0">
              <a:latin typeface="Cambria" pitchFamily="18" charset="0"/>
            </a:endParaRPr>
          </a:p>
        </p:txBody>
      </p:sp>
      <p:pic>
        <p:nvPicPr>
          <p:cNvPr id="2" name="图片 1">
            <a:extLst>
              <a:ext uri="{FF2B5EF4-FFF2-40B4-BE49-F238E27FC236}">
                <a16:creationId xmlns:a16="http://schemas.microsoft.com/office/drawing/2014/main" id="{F33E6087-C070-4C4E-BEF0-D16DF6D5608E}"/>
              </a:ext>
            </a:extLst>
          </p:cNvPr>
          <p:cNvPicPr>
            <a:picLocks noChangeAspect="1"/>
          </p:cNvPicPr>
          <p:nvPr/>
        </p:nvPicPr>
        <p:blipFill>
          <a:blip r:embed="rId3"/>
          <a:stretch>
            <a:fillRect/>
          </a:stretch>
        </p:blipFill>
        <p:spPr>
          <a:xfrm>
            <a:off x="3505200" y="1733550"/>
            <a:ext cx="609600" cy="609600"/>
          </a:xfrm>
          <a:prstGeom prst="rect">
            <a:avLst/>
          </a:prstGeom>
        </p:spPr>
      </p:pic>
      <p:pic>
        <p:nvPicPr>
          <p:cNvPr id="3" name="图片 2">
            <a:extLst>
              <a:ext uri="{FF2B5EF4-FFF2-40B4-BE49-F238E27FC236}">
                <a16:creationId xmlns:a16="http://schemas.microsoft.com/office/drawing/2014/main" id="{5EE5C220-CB08-E34C-B023-4042523A1796}"/>
              </a:ext>
            </a:extLst>
          </p:cNvPr>
          <p:cNvPicPr>
            <a:picLocks noChangeAspect="1"/>
          </p:cNvPicPr>
          <p:nvPr/>
        </p:nvPicPr>
        <p:blipFill>
          <a:blip r:embed="rId4"/>
          <a:stretch>
            <a:fillRect/>
          </a:stretch>
        </p:blipFill>
        <p:spPr>
          <a:xfrm>
            <a:off x="4099034" y="2495550"/>
            <a:ext cx="971550" cy="971550"/>
          </a:xfrm>
          <a:prstGeom prst="rect">
            <a:avLst/>
          </a:prstGeom>
        </p:spPr>
      </p:pic>
      <p:sp>
        <p:nvSpPr>
          <p:cNvPr id="7" name="Subtitle 2">
            <a:extLst>
              <a:ext uri="{FF2B5EF4-FFF2-40B4-BE49-F238E27FC236}">
                <a16:creationId xmlns:a16="http://schemas.microsoft.com/office/drawing/2014/main" id="{E99C6A0E-D4F5-B84F-8E1D-897283FD98E7}"/>
              </a:ext>
            </a:extLst>
          </p:cNvPr>
          <p:cNvSpPr txBox="1">
            <a:spLocks/>
          </p:cNvSpPr>
          <p:nvPr/>
        </p:nvSpPr>
        <p:spPr>
          <a:xfrm>
            <a:off x="3962400" y="1885950"/>
            <a:ext cx="1790700" cy="304800"/>
          </a:xfrm>
          <a:prstGeom prst="rect">
            <a:avLst/>
          </a:prstGeom>
        </p:spPr>
        <p:txBody>
          <a:bodyPr vert="horz" lIns="91440" tIns="45720" rIns="91440" bIns="45720" rtlCol="0">
            <a:normAutofit fontScale="92500" lnSpcReduction="10000"/>
          </a:bodyPr>
          <a:lstStyle/>
          <a:p>
            <a:pPr marL="342900" lvl="0" indent="-342900"/>
            <a:r>
              <a:rPr lang="en-US" altLang="zh-CN" sz="1600" dirty="0">
                <a:latin typeface="Cambria" pitchFamily="18" charset="0"/>
              </a:rPr>
              <a:t>LinkedIn</a:t>
            </a:r>
            <a:r>
              <a:rPr lang="zh-CN" altLang="en-US" sz="1600" dirty="0">
                <a:latin typeface="Cambria" pitchFamily="18" charset="0"/>
              </a:rPr>
              <a:t> </a:t>
            </a:r>
            <a:r>
              <a:rPr lang="en-US" altLang="zh-CN" sz="1600" dirty="0">
                <a:latin typeface="Cambria" pitchFamily="18" charset="0"/>
              </a:rPr>
              <a:t>QR</a:t>
            </a:r>
            <a:r>
              <a:rPr lang="zh-CN" altLang="en-US" sz="1600" dirty="0">
                <a:latin typeface="Cambria" pitchFamily="18" charset="0"/>
              </a:rPr>
              <a:t> </a:t>
            </a:r>
            <a:r>
              <a:rPr lang="en-US" altLang="zh-CN" sz="1600" dirty="0">
                <a:latin typeface="Cambria" pitchFamily="18" charset="0"/>
              </a:rPr>
              <a:t>Code</a:t>
            </a:r>
            <a:endParaRPr lang="en-US" sz="1600" dirty="0">
              <a:latin typeface="Cambria" pitchFamily="18" charset="0"/>
            </a:endParaRPr>
          </a:p>
          <a:p>
            <a:pPr marL="342900" lvl="0" indent="-342900"/>
            <a:endParaRPr lang="en-US" sz="2500" b="1" dirty="0">
              <a:latin typeface="Cambria" pitchFamily="18" charset="0"/>
            </a:endParaRPr>
          </a:p>
        </p:txBody>
      </p:sp>
    </p:spTree>
    <p:extLst>
      <p:ext uri="{BB962C8B-B14F-4D97-AF65-F5344CB8AC3E}">
        <p14:creationId xmlns:p14="http://schemas.microsoft.com/office/powerpoint/2010/main" val="1483883697"/>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285750"/>
            <a:ext cx="7924800" cy="685800"/>
          </a:xfrm>
          <a:prstGeom prst="rect">
            <a:avLst/>
          </a:prstGeom>
        </p:spPr>
        <p:txBody>
          <a:bodyPr vert="horz" lIns="91440" tIns="45720" rIns="91440" bIns="45720" rtlCol="0">
            <a:normAutofit/>
          </a:bodyPr>
          <a:lstStyle/>
          <a:p>
            <a:pPr marL="342900" indent="-342900"/>
            <a:r>
              <a:rPr lang="en-US" sz="2000" b="1" dirty="0">
                <a:solidFill>
                  <a:srgbClr val="2BAAD3"/>
                </a:solidFill>
                <a:latin typeface="Cambria" pitchFamily="18" charset="0"/>
              </a:rPr>
              <a:t>AI and </a:t>
            </a:r>
            <a:r>
              <a:rPr lang="en-US" altLang="zh-CN" sz="2000" b="1" dirty="0">
                <a:solidFill>
                  <a:srgbClr val="2BAAD3"/>
                </a:solidFill>
                <a:latin typeface="Cambria" pitchFamily="18" charset="0"/>
              </a:rPr>
              <a:t>A</a:t>
            </a:r>
            <a:r>
              <a:rPr lang="en-US" sz="2000" b="1" dirty="0">
                <a:solidFill>
                  <a:srgbClr val="2BAAD3"/>
                </a:solidFill>
                <a:latin typeface="Cambria" pitchFamily="18" charset="0"/>
              </a:rPr>
              <a:t>uthorship</a:t>
            </a:r>
            <a:r>
              <a:rPr lang="zh-CN" altLang="en-US" sz="2000" b="1" dirty="0">
                <a:solidFill>
                  <a:srgbClr val="2BAAD3"/>
                </a:solidFill>
                <a:latin typeface="Cambria" pitchFamily="18" charset="0"/>
              </a:rPr>
              <a:t>   </a:t>
            </a:r>
            <a:r>
              <a:rPr lang="en" altLang="zh-CN" sz="1600" b="1" dirty="0" err="1">
                <a:latin typeface="Times New Roman" panose="02020603050405020304" pitchFamily="18" charset="0"/>
                <a:cs typeface="Times New Roman" panose="02020603050405020304" pitchFamily="18" charset="0"/>
              </a:rPr>
              <a:t>ChatGPT</a:t>
            </a:r>
            <a:r>
              <a:rPr lang="en" altLang="zh-CN" sz="1600" b="1" dirty="0">
                <a:latin typeface="Times New Roman" panose="02020603050405020304" pitchFamily="18" charset="0"/>
                <a:cs typeface="Times New Roman" panose="02020603050405020304" pitchFamily="18" charset="0"/>
              </a:rPr>
              <a:t> listed as author on research papers</a:t>
            </a:r>
            <a:endParaRPr lang="en" altLang="zh-CN" b="1" dirty="0">
              <a:latin typeface="Times New Roman" panose="02020603050405020304" pitchFamily="18" charset="0"/>
              <a:cs typeface="Times New Roman" panose="02020603050405020304" pitchFamily="18" charset="0"/>
            </a:endParaRPr>
          </a:p>
          <a:p>
            <a:pPr marL="342900" lvl="0" indent="-342900"/>
            <a:endParaRPr lang="en-US" sz="2000" b="1" dirty="0">
              <a:solidFill>
                <a:srgbClr val="2BAAD3"/>
              </a:solidFill>
              <a:latin typeface="Cambria" pitchFamily="18" charset="0"/>
            </a:endParaRPr>
          </a:p>
        </p:txBody>
      </p:sp>
      <p:pic>
        <p:nvPicPr>
          <p:cNvPr id="3" name="图片 2">
            <a:extLst>
              <a:ext uri="{FF2B5EF4-FFF2-40B4-BE49-F238E27FC236}">
                <a16:creationId xmlns:a16="http://schemas.microsoft.com/office/drawing/2014/main" id="{00C29CC4-FB3D-394A-920C-CBB42E7A8AFA}"/>
              </a:ext>
            </a:extLst>
          </p:cNvPr>
          <p:cNvPicPr>
            <a:picLocks noChangeAspect="1"/>
          </p:cNvPicPr>
          <p:nvPr/>
        </p:nvPicPr>
        <p:blipFill>
          <a:blip r:embed="rId4"/>
          <a:stretch>
            <a:fillRect/>
          </a:stretch>
        </p:blipFill>
        <p:spPr>
          <a:xfrm>
            <a:off x="144669" y="895350"/>
            <a:ext cx="5113131" cy="3396448"/>
          </a:xfrm>
          <a:prstGeom prst="rect">
            <a:avLst/>
          </a:prstGeom>
          <a:ln>
            <a:noFill/>
          </a:ln>
          <a:effectLst>
            <a:outerShdw blurRad="292100" dist="139700" dir="2700000" algn="tl" rotWithShape="0">
              <a:srgbClr val="333333">
                <a:alpha val="65000"/>
              </a:srgbClr>
            </a:outerShdw>
          </a:effectLst>
        </p:spPr>
      </p:pic>
      <p:pic>
        <p:nvPicPr>
          <p:cNvPr id="4" name="图片 3">
            <a:extLst>
              <a:ext uri="{FF2B5EF4-FFF2-40B4-BE49-F238E27FC236}">
                <a16:creationId xmlns:a16="http://schemas.microsoft.com/office/drawing/2014/main" id="{A850E96C-BC60-2B4A-BB14-5403E6A52E91}"/>
              </a:ext>
            </a:extLst>
          </p:cNvPr>
          <p:cNvPicPr>
            <a:picLocks noChangeAspect="1"/>
          </p:cNvPicPr>
          <p:nvPr/>
        </p:nvPicPr>
        <p:blipFill>
          <a:blip r:embed="rId5"/>
          <a:stretch>
            <a:fillRect/>
          </a:stretch>
        </p:blipFill>
        <p:spPr>
          <a:xfrm>
            <a:off x="5334000" y="895350"/>
            <a:ext cx="3596640" cy="2247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sz="2000" b="1" dirty="0">
                <a:solidFill>
                  <a:srgbClr val="2BAAD3"/>
                </a:solidFill>
                <a:latin typeface="Cambria" pitchFamily="18" charset="0"/>
              </a:rPr>
              <a:t>AI and </a:t>
            </a:r>
            <a:r>
              <a:rPr lang="en-US" altLang="zh-CN" sz="2000" b="1" dirty="0">
                <a:solidFill>
                  <a:srgbClr val="2BAAD3"/>
                </a:solidFill>
                <a:latin typeface="Cambria" pitchFamily="18" charset="0"/>
              </a:rPr>
              <a:t>A</a:t>
            </a:r>
            <a:r>
              <a:rPr lang="en-US" sz="2000" b="1" dirty="0">
                <a:solidFill>
                  <a:srgbClr val="2BAAD3"/>
                </a:solidFill>
                <a:latin typeface="Cambria" pitchFamily="18" charset="0"/>
              </a:rPr>
              <a:t>uthorship</a:t>
            </a:r>
          </a:p>
        </p:txBody>
      </p:sp>
      <p:sp>
        <p:nvSpPr>
          <p:cNvPr id="6" name="Subtitle 2"/>
          <p:cNvSpPr txBox="1">
            <a:spLocks/>
          </p:cNvSpPr>
          <p:nvPr/>
        </p:nvSpPr>
        <p:spPr>
          <a:xfrm>
            <a:off x="381000" y="1193800"/>
            <a:ext cx="8077200" cy="3206750"/>
          </a:xfrm>
          <a:prstGeom prst="rect">
            <a:avLst/>
          </a:prstGeom>
        </p:spPr>
        <p:txBody>
          <a:bodyPr vert="horz" lIns="91440" tIns="45720" rIns="91440" bIns="45720" rtlCol="0">
            <a:normAutofit/>
          </a:bodyPr>
          <a:lstStyle/>
          <a:p>
            <a:pPr marL="342900" lvl="0" indent="-342900"/>
            <a:r>
              <a:rPr lang="en-US" sz="1400" b="1" dirty="0">
                <a:latin typeface="Cambria" pitchFamily="18" charset="0"/>
              </a:rPr>
              <a:t>COPE </a:t>
            </a:r>
            <a:r>
              <a:rPr lang="en-US" altLang="zh-CN" sz="1400" b="1" dirty="0">
                <a:latin typeface="Cambria" pitchFamily="18" charset="0"/>
              </a:rPr>
              <a:t>P</a:t>
            </a:r>
            <a:r>
              <a:rPr lang="en-US" sz="1400" b="1" dirty="0">
                <a:latin typeface="Cambria" pitchFamily="18" charset="0"/>
              </a:rPr>
              <a:t>osition </a:t>
            </a:r>
            <a:r>
              <a:rPr lang="en-US" altLang="zh-CN" sz="1400" b="1" dirty="0">
                <a:latin typeface="Cambria" pitchFamily="18" charset="0"/>
              </a:rPr>
              <a:t>S</a:t>
            </a:r>
            <a:r>
              <a:rPr lang="en-US" sz="1400" b="1" dirty="0">
                <a:latin typeface="Cambria" pitchFamily="18" charset="0"/>
              </a:rPr>
              <a:t>tatement</a:t>
            </a:r>
          </a:p>
          <a:p>
            <a:pPr marL="342900" lvl="0" indent="-342900"/>
            <a:endParaRPr lang="en-US" sz="1400" dirty="0">
              <a:latin typeface="Cambria" pitchFamily="18" charset="0"/>
            </a:endParaRPr>
          </a:p>
          <a:p>
            <a:pPr marL="342900" lvl="0"/>
            <a:r>
              <a:rPr lang="en-US" sz="1300" dirty="0">
                <a:latin typeface="Cambria" pitchFamily="18" charset="0"/>
              </a:rPr>
              <a:t>The use of artificial intelligence (AI) tools such as </a:t>
            </a:r>
            <a:r>
              <a:rPr lang="en-US" sz="1300" dirty="0" err="1">
                <a:latin typeface="Cambria" pitchFamily="18" charset="0"/>
              </a:rPr>
              <a:t>ChatGPT</a:t>
            </a:r>
            <a:r>
              <a:rPr lang="en-US" sz="1300" dirty="0">
                <a:latin typeface="Cambria" pitchFamily="18" charset="0"/>
              </a:rPr>
              <a:t> or Large Language Models in research publications is expanding rapidly. COPE joins organizations, such as WAME and the JAMA Network among others, to state that </a:t>
            </a:r>
            <a:r>
              <a:rPr lang="en-US" sz="1300" dirty="0">
                <a:solidFill>
                  <a:srgbClr val="2BAAD3"/>
                </a:solidFill>
                <a:latin typeface="Cambria" pitchFamily="18" charset="0"/>
              </a:rPr>
              <a:t>AI tools cannot be listed as an author of a paper</a:t>
            </a:r>
            <a:r>
              <a:rPr lang="en-US" sz="1300" dirty="0">
                <a:latin typeface="Cambria" pitchFamily="18" charset="0"/>
              </a:rPr>
              <a:t>.</a:t>
            </a:r>
          </a:p>
          <a:p>
            <a:pPr marL="342900" lvl="0"/>
            <a:endParaRPr lang="en-US" sz="1300" dirty="0">
              <a:latin typeface="Cambria" pitchFamily="18" charset="0"/>
            </a:endParaRPr>
          </a:p>
          <a:p>
            <a:pPr marL="342900" lvl="0"/>
            <a:r>
              <a:rPr lang="en-US" sz="1300" dirty="0">
                <a:latin typeface="Cambria" pitchFamily="18" charset="0"/>
              </a:rPr>
              <a:t>AI tools cannot meet the requirements for authorship as </a:t>
            </a:r>
            <a:r>
              <a:rPr lang="en-US" sz="1300" dirty="0">
                <a:solidFill>
                  <a:srgbClr val="2BAAD3"/>
                </a:solidFill>
                <a:latin typeface="Cambria" pitchFamily="18" charset="0"/>
              </a:rPr>
              <a:t>they cannot take responsibility for the submitted work</a:t>
            </a:r>
            <a:r>
              <a:rPr lang="en-US" sz="1300" dirty="0">
                <a:latin typeface="Cambria" pitchFamily="18" charset="0"/>
              </a:rPr>
              <a:t>. As non-legal entities, they cannot assert the presence or absence of conflicts of interest nor manage copyright and license agreements.</a:t>
            </a:r>
          </a:p>
          <a:p>
            <a:pPr marL="342900" lvl="0"/>
            <a:endParaRPr lang="en-US" sz="1300" dirty="0">
              <a:latin typeface="Cambria" pitchFamily="18" charset="0"/>
            </a:endParaRPr>
          </a:p>
          <a:p>
            <a:pPr marL="342900" lvl="0"/>
            <a:r>
              <a:rPr lang="en-US" sz="1300" dirty="0">
                <a:latin typeface="Cambria" pitchFamily="18" charset="0"/>
              </a:rPr>
              <a:t>Authors who use AI tools in the writing of a manuscript, production of images or graphical elements of the paper, or in the collection and analysis of data, must be transparent in disclosing in the Materials and Methods (or similar section) of the paper how the AI tool was used and which tool was used. Authors are fully responsible for the content of their manuscript, even those parts produced by an AI tool, and are thus liable for any breach of publication ethics. </a:t>
            </a:r>
          </a:p>
          <a:p>
            <a:pPr marL="342900" lvl="0" indent="-342900"/>
            <a:endParaRPr lang="en-US" sz="2500" b="1" dirty="0">
              <a:latin typeface="Cambria" pitchFamily="18" charset="0"/>
            </a:endParaRPr>
          </a:p>
        </p:txBody>
      </p:sp>
      <p:pic>
        <p:nvPicPr>
          <p:cNvPr id="2" name="图片 1">
            <a:extLst>
              <a:ext uri="{FF2B5EF4-FFF2-40B4-BE49-F238E27FC236}">
                <a16:creationId xmlns:a16="http://schemas.microsoft.com/office/drawing/2014/main" id="{86BB774D-979C-3647-BD55-578997588138}"/>
              </a:ext>
            </a:extLst>
          </p:cNvPr>
          <p:cNvPicPr>
            <a:picLocks noChangeAspect="1"/>
          </p:cNvPicPr>
          <p:nvPr/>
        </p:nvPicPr>
        <p:blipFill>
          <a:blip r:embed="rId3"/>
          <a:stretch>
            <a:fillRect/>
          </a:stretch>
        </p:blipFill>
        <p:spPr>
          <a:xfrm>
            <a:off x="5562600" y="330200"/>
            <a:ext cx="1168400" cy="698500"/>
          </a:xfrm>
          <a:prstGeom prst="rect">
            <a:avLst/>
          </a:prstGeom>
        </p:spPr>
      </p:pic>
      <p:pic>
        <p:nvPicPr>
          <p:cNvPr id="3" name="图片 2">
            <a:extLst>
              <a:ext uri="{FF2B5EF4-FFF2-40B4-BE49-F238E27FC236}">
                <a16:creationId xmlns:a16="http://schemas.microsoft.com/office/drawing/2014/main" id="{847EE30C-630D-1F4D-8C07-3FF0409902A4}"/>
              </a:ext>
            </a:extLst>
          </p:cNvPr>
          <p:cNvPicPr>
            <a:picLocks noChangeAspect="1"/>
          </p:cNvPicPr>
          <p:nvPr/>
        </p:nvPicPr>
        <p:blipFill>
          <a:blip r:embed="rId4"/>
          <a:stretch>
            <a:fillRect/>
          </a:stretch>
        </p:blipFill>
        <p:spPr>
          <a:xfrm>
            <a:off x="6858000" y="330200"/>
            <a:ext cx="1879600" cy="698500"/>
          </a:xfrm>
          <a:prstGeom prst="rect">
            <a:avLst/>
          </a:prstGeom>
        </p:spPr>
      </p:pic>
      <p:sp>
        <p:nvSpPr>
          <p:cNvPr id="4" name="矩形 3">
            <a:extLst>
              <a:ext uri="{FF2B5EF4-FFF2-40B4-BE49-F238E27FC236}">
                <a16:creationId xmlns:a16="http://schemas.microsoft.com/office/drawing/2014/main" id="{D6BD1123-504D-B645-94F7-8CA70AFB4098}"/>
              </a:ext>
            </a:extLst>
          </p:cNvPr>
          <p:cNvSpPr/>
          <p:nvPr/>
        </p:nvSpPr>
        <p:spPr>
          <a:xfrm>
            <a:off x="4514850" y="4400550"/>
            <a:ext cx="4978400" cy="246221"/>
          </a:xfrm>
          <a:prstGeom prst="rect">
            <a:avLst/>
          </a:prstGeom>
        </p:spPr>
        <p:txBody>
          <a:bodyPr wrap="square">
            <a:spAutoFit/>
          </a:bodyPr>
          <a:lstStyle/>
          <a:p>
            <a:pPr marL="342900" lvl="0"/>
            <a:r>
              <a:rPr lang="en-US" altLang="zh-CN" sz="1000" dirty="0">
                <a:latin typeface="Cambria" pitchFamily="18" charset="0"/>
              </a:rPr>
              <a:t>Web</a:t>
            </a:r>
            <a:r>
              <a:rPr lang="zh-CN" altLang="en-US" sz="1000" dirty="0">
                <a:latin typeface="Cambria" pitchFamily="18" charset="0"/>
              </a:rPr>
              <a:t> </a:t>
            </a:r>
            <a:r>
              <a:rPr lang="en-US" altLang="zh-CN" sz="1000" dirty="0">
                <a:latin typeface="Cambria" pitchFamily="18" charset="0"/>
              </a:rPr>
              <a:t>link: https://</a:t>
            </a:r>
            <a:r>
              <a:rPr lang="en-US" altLang="zh-CN" sz="1000" dirty="0" err="1">
                <a:latin typeface="Cambria" pitchFamily="18" charset="0"/>
              </a:rPr>
              <a:t>publicationethics.org</a:t>
            </a:r>
            <a:r>
              <a:rPr lang="en-US" altLang="zh-CN" sz="1000" dirty="0">
                <a:latin typeface="Cambria" pitchFamily="18" charset="0"/>
              </a:rPr>
              <a:t>/cope-position-statements/</a:t>
            </a:r>
            <a:r>
              <a:rPr lang="en-US" altLang="zh-CN" sz="1000" dirty="0" err="1">
                <a:latin typeface="Cambria" pitchFamily="18" charset="0"/>
              </a:rPr>
              <a:t>ai</a:t>
            </a:r>
            <a:r>
              <a:rPr lang="en-US" altLang="zh-CN" sz="1000" dirty="0">
                <a:latin typeface="Cambria" pitchFamily="18" charset="0"/>
              </a:rPr>
              <a:t>-author</a:t>
            </a:r>
          </a:p>
        </p:txBody>
      </p:sp>
    </p:spTree>
    <p:extLst>
      <p:ext uri="{BB962C8B-B14F-4D97-AF65-F5344CB8AC3E}">
        <p14:creationId xmlns:p14="http://schemas.microsoft.com/office/powerpoint/2010/main" val="3413844696"/>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sz="2000" b="1" dirty="0">
                <a:solidFill>
                  <a:srgbClr val="2BAAD3"/>
                </a:solidFill>
                <a:latin typeface="Cambria" pitchFamily="18" charset="0"/>
              </a:rPr>
              <a:t>AI and </a:t>
            </a:r>
            <a:r>
              <a:rPr lang="en-US" altLang="zh-CN" sz="2000" b="1" dirty="0">
                <a:solidFill>
                  <a:srgbClr val="2BAAD3"/>
                </a:solidFill>
                <a:latin typeface="Cambria" pitchFamily="18" charset="0"/>
              </a:rPr>
              <a:t>A</a:t>
            </a:r>
            <a:r>
              <a:rPr lang="en-US" sz="2000" b="1" dirty="0">
                <a:solidFill>
                  <a:srgbClr val="2BAAD3"/>
                </a:solidFill>
                <a:latin typeface="Cambria" pitchFamily="18" charset="0"/>
              </a:rPr>
              <a:t>uthorship</a:t>
            </a:r>
          </a:p>
        </p:txBody>
      </p:sp>
      <p:sp>
        <p:nvSpPr>
          <p:cNvPr id="6" name="Subtitle 2"/>
          <p:cNvSpPr txBox="1">
            <a:spLocks/>
          </p:cNvSpPr>
          <p:nvPr/>
        </p:nvSpPr>
        <p:spPr>
          <a:xfrm>
            <a:off x="609600" y="1047750"/>
            <a:ext cx="7924800" cy="3028950"/>
          </a:xfrm>
          <a:prstGeom prst="rect">
            <a:avLst/>
          </a:prstGeom>
        </p:spPr>
        <p:txBody>
          <a:bodyPr vert="horz" lIns="91440" tIns="45720" rIns="91440" bIns="45720" rtlCol="0">
            <a:normAutofit lnSpcReduction="10000"/>
          </a:bodyPr>
          <a:lstStyle/>
          <a:p>
            <a:pPr marL="342900" lvl="0" indent="-342900"/>
            <a:r>
              <a:rPr lang="en-US" sz="1400" dirty="0">
                <a:latin typeface="Cambria" pitchFamily="18" charset="0"/>
              </a:rPr>
              <a:t>To assist authors and after reminding them of these new policies, JAMA and the JAMA Network journals will ask authors to address this question in the manuscript submission systems:</a:t>
            </a:r>
          </a:p>
          <a:p>
            <a:pPr marL="342900" lvl="0" indent="-342900">
              <a:buFont typeface="Arial" panose="020B0604020202020204" pitchFamily="34" charset="0"/>
              <a:buChar char="•"/>
            </a:pPr>
            <a:r>
              <a:rPr lang="zh-CN" altLang="en-US" sz="1400" dirty="0">
                <a:latin typeface="Cambria" pitchFamily="18" charset="0"/>
              </a:rPr>
              <a:t> </a:t>
            </a:r>
            <a:r>
              <a:rPr lang="en-US" sz="1400" dirty="0">
                <a:latin typeface="Cambria" pitchFamily="18" charset="0"/>
              </a:rPr>
              <a:t>Did you use AI, a language model, machine learning, or similar technologies to create or assist with creation or editing of any of the content in this submission (</a:t>
            </a:r>
            <a:r>
              <a:rPr lang="en-US" sz="1400" dirty="0" err="1">
                <a:latin typeface="Cambria" pitchFamily="18" charset="0"/>
              </a:rPr>
              <a:t>eg</a:t>
            </a:r>
            <a:r>
              <a:rPr lang="en-US" sz="1400" dirty="0">
                <a:latin typeface="Cambria" pitchFamily="18" charset="0"/>
              </a:rPr>
              <a:t>, text, tables, figures, video)? (Note: this does not include basic tools for checking grammar, spelling, references, etc.)</a:t>
            </a:r>
          </a:p>
          <a:p>
            <a:pPr marL="342900" lvl="0" indent="-342900"/>
            <a:endParaRPr lang="en-US" sz="1400" dirty="0">
              <a:latin typeface="Cambria" pitchFamily="18" charset="0"/>
            </a:endParaRPr>
          </a:p>
          <a:p>
            <a:pPr marL="342900" lvl="0" indent="-342900"/>
            <a:r>
              <a:rPr lang="en-US" sz="1400" dirty="0">
                <a:latin typeface="Cambria" pitchFamily="18" charset="0"/>
              </a:rPr>
              <a:t>And those authors who answer yes to this question will be prompted to address 2 follow-up questions:</a:t>
            </a:r>
          </a:p>
          <a:p>
            <a:pPr marL="285750" lvl="0" indent="-285750">
              <a:buFont typeface="Arial" panose="020B0604020202020204" pitchFamily="34" charset="0"/>
              <a:buChar char="•"/>
            </a:pPr>
            <a:r>
              <a:rPr lang="en-US" sz="1400" dirty="0">
                <a:latin typeface="Cambria" pitchFamily="18" charset="0"/>
              </a:rPr>
              <a:t>Please provide a description of the AI-generated content that is included in this submission and the name of the model or tool used, version and extension numbers, and manufacturer in the space below.</a:t>
            </a:r>
          </a:p>
          <a:p>
            <a:pPr marL="342900" lvl="0" indent="-342900">
              <a:buFont typeface="Arial" panose="020B0604020202020204" pitchFamily="34" charset="0"/>
              <a:buChar char="•"/>
            </a:pPr>
            <a:r>
              <a:rPr lang="en-US" sz="1400" dirty="0">
                <a:latin typeface="Cambria" pitchFamily="18" charset="0"/>
              </a:rPr>
              <a:t>Please confirm that you take responsibility for the integrity of the content generated by these tools and that you have provided a description of such generated content and the name of the model or tool used, version and extension numbers, and manufacturer in the Acknowledgment or Methods section of the manuscript.</a:t>
            </a:r>
          </a:p>
        </p:txBody>
      </p:sp>
      <p:sp>
        <p:nvSpPr>
          <p:cNvPr id="2" name="矩形 1">
            <a:extLst>
              <a:ext uri="{FF2B5EF4-FFF2-40B4-BE49-F238E27FC236}">
                <a16:creationId xmlns:a16="http://schemas.microsoft.com/office/drawing/2014/main" id="{856B68CA-8D7B-F94F-9828-37103C1E1A41}"/>
              </a:ext>
            </a:extLst>
          </p:cNvPr>
          <p:cNvSpPr/>
          <p:nvPr/>
        </p:nvSpPr>
        <p:spPr>
          <a:xfrm>
            <a:off x="4953000" y="4334589"/>
            <a:ext cx="4572000" cy="246221"/>
          </a:xfrm>
          <a:prstGeom prst="rect">
            <a:avLst/>
          </a:prstGeom>
        </p:spPr>
        <p:txBody>
          <a:bodyPr>
            <a:spAutoFit/>
          </a:bodyPr>
          <a:lstStyle/>
          <a:p>
            <a:pPr lvl="0"/>
            <a:r>
              <a:rPr lang="en-US" altLang="zh-CN" sz="1000" dirty="0">
                <a:latin typeface="Cambria" pitchFamily="18" charset="0"/>
              </a:rPr>
              <a:t>Web</a:t>
            </a:r>
            <a:r>
              <a:rPr lang="zh-CN" altLang="en-US" sz="1000" dirty="0">
                <a:latin typeface="Cambria" pitchFamily="18" charset="0"/>
              </a:rPr>
              <a:t> </a:t>
            </a:r>
            <a:r>
              <a:rPr lang="en-US" altLang="zh-CN" sz="1000" dirty="0">
                <a:latin typeface="Cambria" pitchFamily="18" charset="0"/>
              </a:rPr>
              <a:t>link:</a:t>
            </a:r>
            <a:r>
              <a:rPr lang="zh-CN" altLang="en-US" sz="1000" dirty="0">
                <a:latin typeface="Cambria" pitchFamily="18" charset="0"/>
              </a:rPr>
              <a:t> </a:t>
            </a:r>
            <a:r>
              <a:rPr lang="en" altLang="zh-CN" sz="1000" dirty="0">
                <a:latin typeface="Cambria" pitchFamily="18" charset="0"/>
              </a:rPr>
              <a:t>https://</a:t>
            </a:r>
            <a:r>
              <a:rPr lang="en" altLang="zh-CN" sz="1000" dirty="0" err="1">
                <a:latin typeface="Cambria" pitchFamily="18" charset="0"/>
              </a:rPr>
              <a:t>jamanetwork.com</a:t>
            </a:r>
            <a:r>
              <a:rPr lang="en" altLang="zh-CN" sz="1000" dirty="0">
                <a:latin typeface="Cambria" pitchFamily="18" charset="0"/>
              </a:rPr>
              <a:t>/journals/</a:t>
            </a:r>
            <a:r>
              <a:rPr lang="en" altLang="zh-CN" sz="1000" dirty="0" err="1">
                <a:latin typeface="Cambria" pitchFamily="18" charset="0"/>
              </a:rPr>
              <a:t>jama</a:t>
            </a:r>
            <a:r>
              <a:rPr lang="en" altLang="zh-CN" sz="1000" dirty="0">
                <a:latin typeface="Cambria" pitchFamily="18" charset="0"/>
              </a:rPr>
              <a:t>/</a:t>
            </a:r>
            <a:r>
              <a:rPr lang="en" altLang="zh-CN" sz="1000" dirty="0" err="1">
                <a:latin typeface="Cambria" pitchFamily="18" charset="0"/>
              </a:rPr>
              <a:t>fullarticle</a:t>
            </a:r>
            <a:r>
              <a:rPr lang="en" altLang="zh-CN" sz="1000" dirty="0">
                <a:latin typeface="Cambria" pitchFamily="18" charset="0"/>
              </a:rPr>
              <a:t>/2807956</a:t>
            </a:r>
            <a:endParaRPr lang="en-US" altLang="zh-CN" sz="1000" dirty="0">
              <a:latin typeface="Cambria" pitchFamily="18" charset="0"/>
            </a:endParaRPr>
          </a:p>
        </p:txBody>
      </p:sp>
    </p:spTree>
    <p:extLst>
      <p:ext uri="{BB962C8B-B14F-4D97-AF65-F5344CB8AC3E}">
        <p14:creationId xmlns:p14="http://schemas.microsoft.com/office/powerpoint/2010/main" val="826183441"/>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sz="2000" b="1" dirty="0">
                <a:solidFill>
                  <a:srgbClr val="2BAAD3"/>
                </a:solidFill>
                <a:latin typeface="Cambria" pitchFamily="18" charset="0"/>
              </a:rPr>
              <a:t>AI and </a:t>
            </a:r>
            <a:r>
              <a:rPr lang="en-US" altLang="zh-CN" sz="2000" b="1" dirty="0">
                <a:solidFill>
                  <a:srgbClr val="2BAAD3"/>
                </a:solidFill>
                <a:latin typeface="Cambria" pitchFamily="18" charset="0"/>
              </a:rPr>
              <a:t>A</a:t>
            </a:r>
            <a:r>
              <a:rPr lang="en-US" sz="2000" b="1" dirty="0">
                <a:solidFill>
                  <a:srgbClr val="2BAAD3"/>
                </a:solidFill>
                <a:latin typeface="Cambria" pitchFamily="18" charset="0"/>
              </a:rPr>
              <a:t>uthorship</a:t>
            </a:r>
          </a:p>
        </p:txBody>
      </p:sp>
      <p:sp>
        <p:nvSpPr>
          <p:cNvPr id="6" name="Subtitle 2"/>
          <p:cNvSpPr txBox="1">
            <a:spLocks/>
          </p:cNvSpPr>
          <p:nvPr/>
        </p:nvSpPr>
        <p:spPr>
          <a:xfrm>
            <a:off x="1066800" y="1200150"/>
            <a:ext cx="7010400" cy="3028950"/>
          </a:xfrm>
          <a:prstGeom prst="rect">
            <a:avLst/>
          </a:prstGeom>
        </p:spPr>
        <p:txBody>
          <a:bodyPr vert="horz" lIns="91440" tIns="45720" rIns="91440" bIns="45720" rtlCol="0">
            <a:normAutofit/>
          </a:bodyPr>
          <a:lstStyle/>
          <a:p>
            <a:pPr marL="342900" indent="-342900"/>
            <a:r>
              <a:rPr lang="en" altLang="zh-CN" dirty="0">
                <a:latin typeface="Cambria" pitchFamily="18" charset="0"/>
              </a:rPr>
              <a:t>Continuity</a:t>
            </a:r>
          </a:p>
          <a:p>
            <a:pPr marL="342900" indent="-342900">
              <a:buFont typeface="Arial" panose="020B0604020202020204" pitchFamily="34" charset="0"/>
              <a:buChar char="•"/>
            </a:pPr>
            <a:r>
              <a:rPr lang="en" altLang="zh-CN" sz="1400" dirty="0">
                <a:latin typeface="Cambria" pitchFamily="18" charset="0"/>
              </a:rPr>
              <a:t>How substantially are the contributions of AI writers carried through to the final product? </a:t>
            </a:r>
          </a:p>
          <a:p>
            <a:pPr marL="342900" indent="-342900">
              <a:buFont typeface="Arial" panose="020B0604020202020204" pitchFamily="34" charset="0"/>
              <a:buChar char="•"/>
            </a:pPr>
            <a:r>
              <a:rPr lang="en" altLang="zh-CN" sz="1400" dirty="0">
                <a:latin typeface="Cambria" pitchFamily="18" charset="0"/>
              </a:rPr>
              <a:t>To what extent does the final product resemble the contributions of AI? </a:t>
            </a:r>
          </a:p>
          <a:p>
            <a:pPr marL="342900" indent="-342900">
              <a:buFont typeface="Arial" panose="020B0604020202020204" pitchFamily="34" charset="0"/>
              <a:buChar char="•"/>
            </a:pPr>
            <a:r>
              <a:rPr lang="en" altLang="zh-CN" sz="1400" dirty="0">
                <a:latin typeface="Cambria" pitchFamily="18" charset="0"/>
              </a:rPr>
              <a:t>What is the relative contribution from AI versus a human? </a:t>
            </a:r>
          </a:p>
          <a:p>
            <a:pPr marL="342900" indent="-342900"/>
            <a:endParaRPr lang="en" altLang="zh-CN" sz="1200" dirty="0">
              <a:latin typeface="Cambria" pitchFamily="18" charset="0"/>
            </a:endParaRPr>
          </a:p>
          <a:p>
            <a:pPr marL="342900" indent="-342900"/>
            <a:endParaRPr lang="en" altLang="zh-CN" sz="1200" dirty="0">
              <a:latin typeface="Cambria" pitchFamily="18" charset="0"/>
            </a:endParaRPr>
          </a:p>
          <a:p>
            <a:pPr marL="342900" indent="-342900"/>
            <a:r>
              <a:rPr lang="en" altLang="zh-CN" dirty="0">
                <a:latin typeface="Cambria" pitchFamily="18" charset="0"/>
              </a:rPr>
              <a:t>Creditworthiness</a:t>
            </a:r>
          </a:p>
          <a:p>
            <a:pPr marL="342900" indent="-342900">
              <a:buFont typeface="Arial" panose="020B0604020202020204" pitchFamily="34" charset="0"/>
              <a:buChar char="•"/>
            </a:pPr>
            <a:r>
              <a:rPr lang="en" altLang="zh-CN" sz="1400" dirty="0">
                <a:latin typeface="Cambria" pitchFamily="18" charset="0"/>
              </a:rPr>
              <a:t>Is this the kind of product a human author would normally receive credit for? Consider whether the AI’s contributions would typically result in academic or professional credit for a human author. </a:t>
            </a:r>
          </a:p>
          <a:p>
            <a:pPr marL="342900" indent="-342900"/>
            <a:endParaRPr lang="en" altLang="zh-CN" sz="1200" dirty="0">
              <a:latin typeface="Cambria" pitchFamily="18" charset="0"/>
            </a:endParaRPr>
          </a:p>
          <a:p>
            <a:pPr marL="342900" lvl="0" indent="-342900"/>
            <a:endParaRPr lang="en-US" sz="2500" b="1" dirty="0">
              <a:latin typeface="Cambria" pitchFamily="18" charset="0"/>
            </a:endParaRPr>
          </a:p>
        </p:txBody>
      </p:sp>
    </p:spTree>
    <p:extLst>
      <p:ext uri="{BB962C8B-B14F-4D97-AF65-F5344CB8AC3E}">
        <p14:creationId xmlns:p14="http://schemas.microsoft.com/office/powerpoint/2010/main" val="3015379509"/>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495300" y="531019"/>
            <a:ext cx="3581400" cy="533400"/>
          </a:xfrm>
          <a:prstGeom prst="rect">
            <a:avLst/>
          </a:prstGeom>
        </p:spPr>
        <p:txBody>
          <a:bodyPr vert="horz" lIns="91440" tIns="45720" rIns="91440" bIns="45720" rtlCol="0">
            <a:normAutofit/>
          </a:bodyPr>
          <a:lstStyle/>
          <a:p>
            <a:pPr marL="342900" lvl="0" indent="-342900"/>
            <a:r>
              <a:rPr lang="en-US" altLang="zh-CN" sz="2000" b="1" dirty="0">
                <a:solidFill>
                  <a:srgbClr val="2BAAD3"/>
                </a:solidFill>
                <a:latin typeface="Cambria" pitchFamily="18" charset="0"/>
              </a:rPr>
              <a:t>AI and Authorship</a:t>
            </a:r>
          </a:p>
        </p:txBody>
      </p:sp>
      <p:pic>
        <p:nvPicPr>
          <p:cNvPr id="2" name="图片 1">
            <a:extLst>
              <a:ext uri="{FF2B5EF4-FFF2-40B4-BE49-F238E27FC236}">
                <a16:creationId xmlns:a16="http://schemas.microsoft.com/office/drawing/2014/main" id="{B5E2F972-8407-7140-9D5F-E5D5988AF054}"/>
              </a:ext>
            </a:extLst>
          </p:cNvPr>
          <p:cNvPicPr>
            <a:picLocks noChangeAspect="1"/>
          </p:cNvPicPr>
          <p:nvPr/>
        </p:nvPicPr>
        <p:blipFill>
          <a:blip r:embed="rId4"/>
          <a:stretch>
            <a:fillRect/>
          </a:stretch>
        </p:blipFill>
        <p:spPr>
          <a:xfrm>
            <a:off x="495300" y="1276350"/>
            <a:ext cx="3987800" cy="2286000"/>
          </a:xfrm>
          <a:prstGeom prst="rect">
            <a:avLst/>
          </a:prstGeom>
          <a:ln>
            <a:noFill/>
          </a:ln>
          <a:effectLst>
            <a:outerShdw blurRad="292100" dist="139700" dir="2700000" algn="tl" rotWithShape="0">
              <a:srgbClr val="333333">
                <a:alpha val="65000"/>
              </a:srgbClr>
            </a:outerShdw>
          </a:effectLst>
        </p:spPr>
      </p:pic>
      <p:pic>
        <p:nvPicPr>
          <p:cNvPr id="3" name="图片 2">
            <a:extLst>
              <a:ext uri="{FF2B5EF4-FFF2-40B4-BE49-F238E27FC236}">
                <a16:creationId xmlns:a16="http://schemas.microsoft.com/office/drawing/2014/main" id="{258D729B-FC91-1B43-9622-F21A9B1DE183}"/>
              </a:ext>
            </a:extLst>
          </p:cNvPr>
          <p:cNvPicPr>
            <a:picLocks noChangeAspect="1"/>
          </p:cNvPicPr>
          <p:nvPr/>
        </p:nvPicPr>
        <p:blipFill>
          <a:blip r:embed="rId5"/>
          <a:stretch>
            <a:fillRect/>
          </a:stretch>
        </p:blipFill>
        <p:spPr>
          <a:xfrm>
            <a:off x="4800600" y="1581150"/>
            <a:ext cx="40640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3108225"/>
      </p:ext>
    </p:extLst>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76200" y="438150"/>
            <a:ext cx="8229600" cy="685800"/>
          </a:xfrm>
          <a:prstGeom prst="rect">
            <a:avLst/>
          </a:prstGeom>
        </p:spPr>
        <p:txBody>
          <a:bodyPr vert="horz" lIns="91440" tIns="45720" rIns="91440" bIns="45720" rtlCol="0">
            <a:normAutofit lnSpcReduction="10000"/>
          </a:bodyPr>
          <a:lstStyle/>
          <a:p>
            <a:pPr marL="342900"/>
            <a:r>
              <a:rPr lang="en-US" altLang="zh-CN" sz="2000" b="1" dirty="0">
                <a:solidFill>
                  <a:srgbClr val="2BAAD3"/>
                </a:solidFill>
                <a:latin typeface="Cambria" pitchFamily="18" charset="0"/>
              </a:rPr>
              <a:t>WAME</a:t>
            </a:r>
            <a:r>
              <a:rPr lang="zh-CN" altLang="en-US" sz="2000" b="1" dirty="0">
                <a:solidFill>
                  <a:srgbClr val="2BAAD3"/>
                </a:solidFill>
                <a:latin typeface="Cambria" pitchFamily="18" charset="0"/>
              </a:rPr>
              <a:t> </a:t>
            </a:r>
            <a:r>
              <a:rPr lang="en-US" altLang="zh-CN" sz="2000" b="1" dirty="0">
                <a:solidFill>
                  <a:srgbClr val="2BAAD3"/>
                </a:solidFill>
                <a:latin typeface="Cambria" pitchFamily="18" charset="0"/>
              </a:rPr>
              <a:t>Recommendations</a:t>
            </a:r>
            <a:r>
              <a:rPr lang="zh-CN" altLang="en-US" sz="2000" b="1" dirty="0">
                <a:solidFill>
                  <a:srgbClr val="2BAAD3"/>
                </a:solidFill>
                <a:latin typeface="Cambria" pitchFamily="18" charset="0"/>
              </a:rPr>
              <a:t> </a:t>
            </a:r>
            <a:r>
              <a:rPr lang="en-US" altLang="zh-CN" sz="2000" b="1" dirty="0">
                <a:solidFill>
                  <a:srgbClr val="2BAAD3"/>
                </a:solidFill>
                <a:latin typeface="Cambria" pitchFamily="18" charset="0"/>
              </a:rPr>
              <a:t>on</a:t>
            </a:r>
            <a:r>
              <a:rPr lang="zh-CN" altLang="en-US" sz="2000" b="1" dirty="0">
                <a:solidFill>
                  <a:srgbClr val="2BAAD3"/>
                </a:solidFill>
                <a:latin typeface="Cambria" pitchFamily="18" charset="0"/>
              </a:rPr>
              <a:t> </a:t>
            </a:r>
            <a:r>
              <a:rPr lang="en-US" altLang="zh-CN" sz="2000" b="1" dirty="0">
                <a:solidFill>
                  <a:srgbClr val="2BAAD3"/>
                </a:solidFill>
                <a:latin typeface="Cambria" pitchFamily="18" charset="0"/>
              </a:rPr>
              <a:t>Chatbots and Generative AI in Relation to Scholarly Publication</a:t>
            </a:r>
          </a:p>
          <a:p>
            <a:pPr marL="342900" indent="-342900"/>
            <a:endParaRPr lang="en-US" altLang="zh-CN" sz="2000" b="1" dirty="0">
              <a:solidFill>
                <a:srgbClr val="2BAAD3"/>
              </a:solidFill>
              <a:latin typeface="Cambria" pitchFamily="18" charset="0"/>
            </a:endParaRPr>
          </a:p>
        </p:txBody>
      </p:sp>
      <p:sp>
        <p:nvSpPr>
          <p:cNvPr id="6" name="Subtitle 2"/>
          <p:cNvSpPr txBox="1">
            <a:spLocks/>
          </p:cNvSpPr>
          <p:nvPr/>
        </p:nvSpPr>
        <p:spPr>
          <a:xfrm>
            <a:off x="419100" y="1313908"/>
            <a:ext cx="8191500" cy="3028950"/>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US" sz="1400" dirty="0">
                <a:latin typeface="Cambria" pitchFamily="18" charset="0"/>
              </a:rPr>
              <a:t>Chatbots cannot be authors. </a:t>
            </a:r>
          </a:p>
          <a:p>
            <a:pPr marL="342900" indent="-342900">
              <a:buFont typeface="Arial" panose="020B0604020202020204" pitchFamily="34" charset="0"/>
              <a:buChar char="•"/>
            </a:pPr>
            <a:r>
              <a:rPr lang="en-US" sz="1400" dirty="0">
                <a:latin typeface="Cambria" pitchFamily="18" charset="0"/>
              </a:rPr>
              <a:t>Authors should be transparent when chatbots are used and provide information about how they were used.</a:t>
            </a:r>
          </a:p>
          <a:p>
            <a:pPr marL="342900" indent="-342900">
              <a:buFont typeface="Arial" panose="020B0604020202020204" pitchFamily="34" charset="0"/>
              <a:buChar char="•"/>
            </a:pPr>
            <a:r>
              <a:rPr lang="en-US" sz="1400" dirty="0">
                <a:latin typeface="Cambria" pitchFamily="18" charset="0"/>
              </a:rPr>
              <a:t>Authors are responsible for material provided by a chatbot in their paper (including the accuracy of what is presented and the absence of plagiarism) and for appropriate attribution of all sources (including original sources for material generated by the chatbot). </a:t>
            </a:r>
          </a:p>
          <a:p>
            <a:pPr marL="342900" indent="-342900">
              <a:buFont typeface="Arial" panose="020B0604020202020204" pitchFamily="34" charset="0"/>
              <a:buChar char="•"/>
            </a:pPr>
            <a:r>
              <a:rPr lang="en" altLang="zh-CN" sz="1400" dirty="0">
                <a:latin typeface="Cambria" pitchFamily="18" charset="0"/>
              </a:rPr>
              <a:t>Editors and peer reviewers should specify, to authors and each other, any use of chatbots in the evaluation of the manuscript and generation of reviews and correspondence. If they use chatbots in their communications with authors and each other, they should explain how they were used. </a:t>
            </a:r>
          </a:p>
          <a:p>
            <a:pPr marL="342900" indent="-342900">
              <a:buFont typeface="Arial" panose="020B0604020202020204" pitchFamily="34" charset="0"/>
              <a:buChar char="•"/>
            </a:pPr>
            <a:r>
              <a:rPr lang="en" altLang="zh-CN" sz="1400" dirty="0">
                <a:latin typeface="Cambria" pitchFamily="18" charset="0"/>
              </a:rPr>
              <a:t>Editors need appropriate tools to help them detect content generated or altered by AI. Such tools should be made available to editors regardless of ability to pay for them, for the good of science and the public, and to help ensure the integrity of healthcare information and reducing the risk of adverse health outcomes. </a:t>
            </a:r>
            <a:endParaRPr lang="en-US" sz="1400" dirty="0">
              <a:latin typeface="Cambria" pitchFamily="18" charset="0"/>
            </a:endParaRPr>
          </a:p>
        </p:txBody>
      </p:sp>
      <p:sp>
        <p:nvSpPr>
          <p:cNvPr id="4" name="矩形 3">
            <a:extLst>
              <a:ext uri="{FF2B5EF4-FFF2-40B4-BE49-F238E27FC236}">
                <a16:creationId xmlns:a16="http://schemas.microsoft.com/office/drawing/2014/main" id="{C7FBD672-3596-F146-A14F-385D86371BCC}"/>
              </a:ext>
            </a:extLst>
          </p:cNvPr>
          <p:cNvSpPr/>
          <p:nvPr/>
        </p:nvSpPr>
        <p:spPr>
          <a:xfrm>
            <a:off x="6324600" y="4342858"/>
            <a:ext cx="4572000" cy="246221"/>
          </a:xfrm>
          <a:prstGeom prst="rect">
            <a:avLst/>
          </a:prstGeom>
        </p:spPr>
        <p:txBody>
          <a:bodyPr>
            <a:spAutoFit/>
          </a:bodyPr>
          <a:lstStyle/>
          <a:p>
            <a:pPr lvl="0"/>
            <a:r>
              <a:rPr lang="en-US" altLang="zh-CN" sz="1000" dirty="0">
                <a:latin typeface="Cambria" pitchFamily="18" charset="0"/>
              </a:rPr>
              <a:t>Web</a:t>
            </a:r>
            <a:r>
              <a:rPr lang="zh-CN" altLang="en-US" sz="1000" dirty="0">
                <a:latin typeface="Cambria" pitchFamily="18" charset="0"/>
              </a:rPr>
              <a:t> </a:t>
            </a:r>
            <a:r>
              <a:rPr lang="en-US" altLang="zh-CN" sz="1000" dirty="0">
                <a:latin typeface="Cambria" pitchFamily="18" charset="0"/>
              </a:rPr>
              <a:t>link:</a:t>
            </a:r>
            <a:r>
              <a:rPr lang="zh-CN" altLang="en-US" sz="1000" dirty="0">
                <a:latin typeface="Cambria" pitchFamily="18" charset="0"/>
              </a:rPr>
              <a:t> </a:t>
            </a:r>
            <a:r>
              <a:rPr lang="en" altLang="zh-CN" sz="1000" dirty="0">
                <a:latin typeface="Cambria" pitchFamily="18" charset="0"/>
              </a:rPr>
              <a:t>https://</a:t>
            </a:r>
            <a:r>
              <a:rPr lang="en" altLang="zh-CN" sz="1000" dirty="0" err="1">
                <a:latin typeface="Cambria" pitchFamily="18" charset="0"/>
              </a:rPr>
              <a:t>wame.org</a:t>
            </a:r>
            <a:r>
              <a:rPr lang="en" altLang="zh-CN" sz="1000" dirty="0">
                <a:latin typeface="Cambria" pitchFamily="18" charset="0"/>
              </a:rPr>
              <a:t>/page3.php?id=106</a:t>
            </a:r>
            <a:endParaRPr lang="en-US" altLang="zh-CN" sz="1000" dirty="0">
              <a:latin typeface="Cambria" pitchFamily="18" charset="0"/>
            </a:endParaRPr>
          </a:p>
        </p:txBody>
      </p:sp>
    </p:spTree>
    <p:extLst>
      <p:ext uri="{BB962C8B-B14F-4D97-AF65-F5344CB8AC3E}">
        <p14:creationId xmlns:p14="http://schemas.microsoft.com/office/powerpoint/2010/main" val="3124117785"/>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altLang="zh-CN" sz="2000" b="1" dirty="0">
                <a:solidFill>
                  <a:srgbClr val="2BAAD3"/>
                </a:solidFill>
                <a:latin typeface="Cambria" pitchFamily="18" charset="0"/>
              </a:rPr>
              <a:t>AI and Fake</a:t>
            </a:r>
            <a:r>
              <a:rPr lang="zh-CN" altLang="en-US" sz="2000" b="1" dirty="0">
                <a:solidFill>
                  <a:srgbClr val="2BAAD3"/>
                </a:solidFill>
                <a:latin typeface="Cambria" pitchFamily="18" charset="0"/>
              </a:rPr>
              <a:t> </a:t>
            </a:r>
            <a:r>
              <a:rPr lang="en-US" altLang="zh-CN" sz="2000" b="1" dirty="0">
                <a:solidFill>
                  <a:srgbClr val="2BAAD3"/>
                </a:solidFill>
                <a:latin typeface="Cambria" pitchFamily="18" charset="0"/>
              </a:rPr>
              <a:t>Papers</a:t>
            </a:r>
          </a:p>
        </p:txBody>
      </p:sp>
      <p:sp>
        <p:nvSpPr>
          <p:cNvPr id="6" name="Subtitle 2"/>
          <p:cNvSpPr txBox="1">
            <a:spLocks/>
          </p:cNvSpPr>
          <p:nvPr/>
        </p:nvSpPr>
        <p:spPr>
          <a:xfrm>
            <a:off x="762000" y="1200150"/>
            <a:ext cx="7734300" cy="3028950"/>
          </a:xfrm>
          <a:prstGeom prst="rect">
            <a:avLst/>
          </a:prstGeom>
        </p:spPr>
        <p:txBody>
          <a:bodyPr vert="horz" lIns="91440" tIns="45720" rIns="91440" bIns="45720" rtlCol="0">
            <a:normAutofit/>
          </a:bodyPr>
          <a:lstStyle/>
          <a:p>
            <a:pPr marL="342900" lvl="0" indent="-342900"/>
            <a:r>
              <a:rPr lang="en-US" sz="1400" dirty="0">
                <a:latin typeface="Cambria" pitchFamily="18" charset="0"/>
              </a:rPr>
              <a:t>‘Paper mills’ = Manipulation of the publication process</a:t>
            </a:r>
          </a:p>
          <a:p>
            <a:pPr marL="342900" lvl="0" indent="-342900"/>
            <a:endParaRPr lang="en-US" sz="1400" dirty="0">
              <a:latin typeface="Cambria" pitchFamily="18" charset="0"/>
            </a:endParaRPr>
          </a:p>
          <a:p>
            <a:pPr marL="342900" lvl="0" indent="-342900"/>
            <a:r>
              <a:rPr lang="en-US" sz="1400" dirty="0">
                <a:latin typeface="Cambria" pitchFamily="18" charset="0"/>
              </a:rPr>
              <a:t>COPE definition of the phenomenon is </a:t>
            </a:r>
          </a:p>
          <a:p>
            <a:pPr marL="342900" lvl="0" indent="-342900"/>
            <a:endParaRPr lang="en-US" sz="1400" dirty="0">
              <a:latin typeface="Cambria" pitchFamily="18" charset="0"/>
            </a:endParaRPr>
          </a:p>
          <a:p>
            <a:pPr marL="800100" lvl="1" indent="-342900"/>
            <a:r>
              <a:rPr lang="en-US" sz="1400" dirty="0">
                <a:latin typeface="Cambria" pitchFamily="18" charset="0"/>
              </a:rPr>
              <a:t>Systematic manipulation of the publication process By an individual or a group of individuals</a:t>
            </a:r>
          </a:p>
          <a:p>
            <a:pPr marL="800100" lvl="1" indent="-342900"/>
            <a:r>
              <a:rPr lang="en-US" sz="1400" dirty="0">
                <a:latin typeface="Cambria" pitchFamily="18" charset="0"/>
              </a:rPr>
              <a:t>Use dishonest or fraudulent practices to:</a:t>
            </a:r>
          </a:p>
          <a:p>
            <a:pPr marL="800100" lvl="1" indent="-342900"/>
            <a:endParaRPr lang="en-US" sz="1400" dirty="0">
              <a:latin typeface="Cambria" pitchFamily="18" charset="0"/>
            </a:endParaRPr>
          </a:p>
          <a:p>
            <a:pPr marL="1257300" lvl="2" indent="-342900"/>
            <a:r>
              <a:rPr lang="en-US" sz="1400" dirty="0">
                <a:latin typeface="Cambria" pitchFamily="18" charset="0"/>
              </a:rPr>
              <a:t>prevent independent peer review</a:t>
            </a:r>
          </a:p>
          <a:p>
            <a:pPr marL="1257300" lvl="2" indent="-342900"/>
            <a:r>
              <a:rPr lang="en-US" sz="1400" dirty="0">
                <a:latin typeface="Cambria" pitchFamily="18" charset="0"/>
              </a:rPr>
              <a:t>sell authorship</a:t>
            </a:r>
          </a:p>
          <a:p>
            <a:pPr marL="1257300" lvl="2" indent="-342900"/>
            <a:r>
              <a:rPr lang="en-US" sz="1400" dirty="0">
                <a:latin typeface="Cambria" pitchFamily="18" charset="0"/>
              </a:rPr>
              <a:t>publish fabricated or plagiarized research</a:t>
            </a:r>
          </a:p>
          <a:p>
            <a:pPr marL="1257300" lvl="2" indent="-342900"/>
            <a:endParaRPr lang="en-US" sz="1400" dirty="0">
              <a:latin typeface="Cambria" pitchFamily="18" charset="0"/>
            </a:endParaRPr>
          </a:p>
          <a:p>
            <a:pPr marL="342900" lvl="0" indent="-342900"/>
            <a:r>
              <a:rPr lang="en-US" sz="1400" dirty="0">
                <a:latin typeface="Cambria" pitchFamily="18" charset="0"/>
              </a:rPr>
              <a:t>The goal is to influence the publication record and/or achieve financial gain </a:t>
            </a:r>
          </a:p>
          <a:p>
            <a:pPr marL="342900" lvl="0" indent="-342900"/>
            <a:endParaRPr lang="en-US" sz="2500" b="1" dirty="0">
              <a:latin typeface="Cambria" pitchFamily="18" charset="0"/>
            </a:endParaRPr>
          </a:p>
        </p:txBody>
      </p:sp>
    </p:spTree>
    <p:extLst>
      <p:ext uri="{BB962C8B-B14F-4D97-AF65-F5344CB8AC3E}">
        <p14:creationId xmlns:p14="http://schemas.microsoft.com/office/powerpoint/2010/main" val="2244687853"/>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altLang="zh-CN" sz="2000" b="1" dirty="0">
                <a:solidFill>
                  <a:srgbClr val="2BAAD3"/>
                </a:solidFill>
                <a:latin typeface="Cambria" pitchFamily="18" charset="0"/>
              </a:rPr>
              <a:t>AI and Fake</a:t>
            </a:r>
            <a:r>
              <a:rPr lang="zh-CN" altLang="en-US" sz="2000" b="1" dirty="0">
                <a:solidFill>
                  <a:srgbClr val="2BAAD3"/>
                </a:solidFill>
                <a:latin typeface="Cambria" pitchFamily="18" charset="0"/>
              </a:rPr>
              <a:t> </a:t>
            </a:r>
            <a:r>
              <a:rPr lang="en-US" altLang="zh-CN" sz="2000" b="1" dirty="0">
                <a:solidFill>
                  <a:srgbClr val="2BAAD3"/>
                </a:solidFill>
                <a:latin typeface="Cambria" pitchFamily="18" charset="0"/>
              </a:rPr>
              <a:t>Papers</a:t>
            </a:r>
          </a:p>
        </p:txBody>
      </p:sp>
      <p:sp>
        <p:nvSpPr>
          <p:cNvPr id="6" name="Subtitle 2"/>
          <p:cNvSpPr txBox="1">
            <a:spLocks/>
          </p:cNvSpPr>
          <p:nvPr/>
        </p:nvSpPr>
        <p:spPr>
          <a:xfrm>
            <a:off x="2743200" y="558636"/>
            <a:ext cx="6915150" cy="523163"/>
          </a:xfrm>
          <a:prstGeom prst="rect">
            <a:avLst/>
          </a:prstGeom>
        </p:spPr>
        <p:txBody>
          <a:bodyPr vert="horz" lIns="91440" tIns="45720" rIns="91440" bIns="45720" rtlCol="0">
            <a:normAutofit/>
          </a:bodyPr>
          <a:lstStyle/>
          <a:p>
            <a:pPr marL="342900" lvl="0" indent="-342900"/>
            <a:r>
              <a:rPr lang="en" altLang="zh-CN" sz="1400" dirty="0"/>
              <a:t>An example of using AI to detect image manipulation</a:t>
            </a:r>
            <a:endParaRPr lang="en-US" sz="1400" dirty="0">
              <a:latin typeface="Cambria" pitchFamily="18" charset="0"/>
            </a:endParaRPr>
          </a:p>
          <a:p>
            <a:pPr marL="342900" lvl="0" indent="-342900"/>
            <a:endParaRPr lang="en-US" sz="2500" b="1" dirty="0">
              <a:latin typeface="Cambria" pitchFamily="18" charset="0"/>
            </a:endParaRPr>
          </a:p>
        </p:txBody>
      </p:sp>
      <p:pic>
        <p:nvPicPr>
          <p:cNvPr id="3" name="图片 2">
            <a:extLst>
              <a:ext uri="{FF2B5EF4-FFF2-40B4-BE49-F238E27FC236}">
                <a16:creationId xmlns:a16="http://schemas.microsoft.com/office/drawing/2014/main" id="{FA640ECD-E3C7-0849-936C-DB48A84DDC51}"/>
              </a:ext>
            </a:extLst>
          </p:cNvPr>
          <p:cNvPicPr>
            <a:picLocks noChangeAspect="1"/>
          </p:cNvPicPr>
          <p:nvPr/>
        </p:nvPicPr>
        <p:blipFill>
          <a:blip r:embed="rId4"/>
          <a:stretch>
            <a:fillRect/>
          </a:stretch>
        </p:blipFill>
        <p:spPr>
          <a:xfrm>
            <a:off x="4572000" y="1364877"/>
            <a:ext cx="4263329" cy="2372556"/>
          </a:xfrm>
          <a:prstGeom prst="rect">
            <a:avLst/>
          </a:prstGeom>
        </p:spPr>
      </p:pic>
      <p:pic>
        <p:nvPicPr>
          <p:cNvPr id="4" name="图片 3">
            <a:extLst>
              <a:ext uri="{FF2B5EF4-FFF2-40B4-BE49-F238E27FC236}">
                <a16:creationId xmlns:a16="http://schemas.microsoft.com/office/drawing/2014/main" id="{1E0C766D-4A9D-6849-A762-F51E4F511C98}"/>
              </a:ext>
            </a:extLst>
          </p:cNvPr>
          <p:cNvPicPr>
            <a:picLocks noChangeAspect="1"/>
          </p:cNvPicPr>
          <p:nvPr/>
        </p:nvPicPr>
        <p:blipFill>
          <a:blip r:embed="rId5"/>
          <a:stretch>
            <a:fillRect/>
          </a:stretch>
        </p:blipFill>
        <p:spPr>
          <a:xfrm>
            <a:off x="228600" y="1352551"/>
            <a:ext cx="4267200" cy="2384882"/>
          </a:xfrm>
          <a:prstGeom prst="rect">
            <a:avLst/>
          </a:prstGeom>
        </p:spPr>
      </p:pic>
      <p:sp>
        <p:nvSpPr>
          <p:cNvPr id="7" name="矩形 6">
            <a:extLst>
              <a:ext uri="{FF2B5EF4-FFF2-40B4-BE49-F238E27FC236}">
                <a16:creationId xmlns:a16="http://schemas.microsoft.com/office/drawing/2014/main" id="{611E9284-C701-574D-8BE9-4C8EA87178AC}"/>
              </a:ext>
            </a:extLst>
          </p:cNvPr>
          <p:cNvSpPr/>
          <p:nvPr/>
        </p:nvSpPr>
        <p:spPr>
          <a:xfrm>
            <a:off x="1295400" y="4004556"/>
            <a:ext cx="5791200" cy="369332"/>
          </a:xfrm>
          <a:prstGeom prst="rect">
            <a:avLst/>
          </a:prstGeom>
        </p:spPr>
        <p:txBody>
          <a:bodyPr wrap="square">
            <a:spAutoFit/>
          </a:bodyPr>
          <a:lstStyle/>
          <a:p>
            <a:pPr marL="342900" indent="-342900"/>
            <a:r>
              <a:rPr lang="en-US" altLang="zh-CN" dirty="0">
                <a:latin typeface="Cambria" pitchFamily="18" charset="0"/>
              </a:rPr>
              <a:t>A</a:t>
            </a:r>
            <a:r>
              <a:rPr lang="en" altLang="zh-CN" dirty="0" err="1">
                <a:latin typeface="Cambria" pitchFamily="18" charset="0"/>
              </a:rPr>
              <a:t>rtificial</a:t>
            </a:r>
            <a:r>
              <a:rPr lang="en" altLang="zh-CN" dirty="0">
                <a:latin typeface="Cambria" pitchFamily="18" charset="0"/>
              </a:rPr>
              <a:t> </a:t>
            </a:r>
            <a:r>
              <a:rPr lang="en-US" altLang="zh-CN" dirty="0">
                <a:latin typeface="Cambria" pitchFamily="18" charset="0"/>
              </a:rPr>
              <a:t>I</a:t>
            </a:r>
            <a:r>
              <a:rPr lang="en" altLang="zh-CN" dirty="0" err="1">
                <a:latin typeface="Cambria" pitchFamily="18" charset="0"/>
              </a:rPr>
              <a:t>ntelligence</a:t>
            </a:r>
            <a:r>
              <a:rPr lang="en" altLang="zh-CN" dirty="0">
                <a:latin typeface="Cambria" pitchFamily="18" charset="0"/>
              </a:rPr>
              <a:t> </a:t>
            </a:r>
            <a:r>
              <a:rPr lang="en-US" altLang="zh-CN" dirty="0">
                <a:latin typeface="Cambria" pitchFamily="18" charset="0"/>
              </a:rPr>
              <a:t>R</a:t>
            </a:r>
            <a:r>
              <a:rPr lang="en" altLang="zh-CN" dirty="0" err="1">
                <a:latin typeface="Cambria" pitchFamily="18" charset="0"/>
              </a:rPr>
              <a:t>eview</a:t>
            </a:r>
            <a:r>
              <a:rPr lang="en" altLang="zh-CN" dirty="0">
                <a:latin typeface="Cambria" pitchFamily="18" charset="0"/>
              </a:rPr>
              <a:t> </a:t>
            </a:r>
            <a:r>
              <a:rPr lang="en-US" altLang="zh-CN" dirty="0">
                <a:latin typeface="Cambria" pitchFamily="18" charset="0"/>
              </a:rPr>
              <a:t>A</a:t>
            </a:r>
            <a:r>
              <a:rPr lang="en" altLang="zh-CN" dirty="0" err="1">
                <a:latin typeface="Cambria" pitchFamily="18" charset="0"/>
              </a:rPr>
              <a:t>ssistant</a:t>
            </a:r>
            <a:r>
              <a:rPr lang="en" altLang="zh-CN" dirty="0">
                <a:latin typeface="Cambria" pitchFamily="18" charset="0"/>
              </a:rPr>
              <a:t> (AIRA)</a:t>
            </a:r>
          </a:p>
        </p:txBody>
      </p:sp>
      <p:pic>
        <p:nvPicPr>
          <p:cNvPr id="8" name="图片 7">
            <a:extLst>
              <a:ext uri="{FF2B5EF4-FFF2-40B4-BE49-F238E27FC236}">
                <a16:creationId xmlns:a16="http://schemas.microsoft.com/office/drawing/2014/main" id="{A31BFC38-DBEE-C04D-A1C3-519A7EB70093}"/>
              </a:ext>
            </a:extLst>
          </p:cNvPr>
          <p:cNvPicPr>
            <a:picLocks noChangeAspect="1"/>
          </p:cNvPicPr>
          <p:nvPr/>
        </p:nvPicPr>
        <p:blipFill>
          <a:blip r:embed="rId6"/>
          <a:stretch>
            <a:fillRect/>
          </a:stretch>
        </p:blipFill>
        <p:spPr>
          <a:xfrm>
            <a:off x="261937" y="3979672"/>
            <a:ext cx="990600" cy="419100"/>
          </a:xfrm>
          <a:prstGeom prst="rect">
            <a:avLst/>
          </a:prstGeom>
        </p:spPr>
      </p:pic>
    </p:spTree>
    <p:extLst>
      <p:ext uri="{BB962C8B-B14F-4D97-AF65-F5344CB8AC3E}">
        <p14:creationId xmlns:p14="http://schemas.microsoft.com/office/powerpoint/2010/main" val="321560582"/>
      </p:ext>
    </p:extLst>
  </p:cSld>
  <p:clrMapOvr>
    <a:masterClrMapping/>
  </p:clrMapOvr>
  <p:transition spd="slow">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858</Words>
  <Application>Microsoft Macintosh PowerPoint</Application>
  <PresentationFormat>全屏显示(16:9)</PresentationFormat>
  <Paragraphs>65</Paragraphs>
  <Slides>10</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宋体</vt:lpstr>
      <vt:lpstr>Arial</vt:lpstr>
      <vt:lpstr>Calibri</vt:lpstr>
      <vt:lpstr>Cambria</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XU JIAYI</cp:lastModifiedBy>
  <cp:revision>75</cp:revision>
  <dcterms:created xsi:type="dcterms:W3CDTF">2006-08-16T00:00:00Z</dcterms:created>
  <dcterms:modified xsi:type="dcterms:W3CDTF">2023-08-15T04:09:33Z</dcterms:modified>
</cp:coreProperties>
</file>